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sldIdLst>
    <p:sldId id="256" r:id="rId5"/>
    <p:sldId id="259" r:id="rId6"/>
    <p:sldId id="278" r:id="rId7"/>
    <p:sldId id="277" r:id="rId8"/>
    <p:sldId id="283" r:id="rId9"/>
    <p:sldId id="284" r:id="rId10"/>
    <p:sldId id="285" r:id="rId11"/>
    <p:sldId id="286" r:id="rId12"/>
    <p:sldId id="279" r:id="rId13"/>
    <p:sldId id="282" r:id="rId14"/>
    <p:sldId id="280" r:id="rId15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AF6531-A5FE-40A8-B4ED-3DC39C6042F4}" v="1009" dt="2023-07-18T14:58:08.573"/>
    <p1510:client id="{9D69F4D1-EAC0-45FB-A7F2-429F65B14672}" v="223" dt="2023-07-18T14:59:07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48"/>
    <p:restoredTop sz="50000"/>
  </p:normalViewPr>
  <p:slideViewPr>
    <p:cSldViewPr snapToGrid="0" snapToObjects="1">
      <p:cViewPr varScale="1">
        <p:scale>
          <a:sx n="82" d="100"/>
          <a:sy n="82" d="100"/>
        </p:scale>
        <p:origin x="48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518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200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7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426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0331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830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2186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716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0459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06710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511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12281-1AA8-CE4A-A554-8B9E186C39A7}" type="datetimeFigureOut">
              <a:rPr lang="es-ES_tradnl" smtClean="0"/>
              <a:t>18/07/2023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B02DB-5781-F943-94F9-873A9A9735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20085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FFB6391-6E0F-4046-8A48-6EF5423E2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0259C1B5-0367-C67C-544C-1C85AD20D9A8}"/>
              </a:ext>
            </a:extLst>
          </p:cNvPr>
          <p:cNvSpPr txBox="1">
            <a:spLocks/>
          </p:cNvSpPr>
          <p:nvPr/>
        </p:nvSpPr>
        <p:spPr>
          <a:xfrm>
            <a:off x="776264" y="2428715"/>
            <a:ext cx="9144000" cy="14432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2200" i="1" dirty="0"/>
              <a:t>Brayan Santiago Amorocho Lizcano</a:t>
            </a:r>
          </a:p>
          <a:p>
            <a:r>
              <a:rPr lang="es-ES_tradnl" sz="2200" i="1" dirty="0"/>
              <a:t>María Sofía Cárdenas Canchón</a:t>
            </a:r>
          </a:p>
          <a:p>
            <a:r>
              <a:rPr lang="es-ES_tradnl" sz="2200" i="1" dirty="0" err="1"/>
              <a:t>Jhonatan</a:t>
            </a:r>
            <a:r>
              <a:rPr lang="es-ES_tradnl" sz="2200" i="1" dirty="0"/>
              <a:t> S. Blanco Melo</a:t>
            </a:r>
            <a:endParaRPr lang="es-ES_tradnl" sz="2000" i="1" dirty="0"/>
          </a:p>
          <a:p>
            <a:r>
              <a:rPr lang="es-ES_tradnl" sz="2000" i="1" dirty="0"/>
              <a:t>18/07/2023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599BD82C-3851-D41A-29F2-BF91E307B30E}"/>
              </a:ext>
            </a:extLst>
          </p:cNvPr>
          <p:cNvSpPr txBox="1">
            <a:spLocks/>
          </p:cNvSpPr>
          <p:nvPr/>
        </p:nvSpPr>
        <p:spPr>
          <a:xfrm>
            <a:off x="517582" y="867325"/>
            <a:ext cx="9144000" cy="13359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i="1" dirty="0">
                <a:latin typeface="Aharoni" panose="02010803020104030203" pitchFamily="2" charset="-79"/>
                <a:cs typeface="Aharoni" panose="02010803020104030203" pitchFamily="2" charset="-79"/>
              </a:rPr>
              <a:t>Decrecimiento </a:t>
            </a:r>
            <a:r>
              <a:rPr lang="es-ES_tradnl" b="1" i="1" dirty="0" err="1">
                <a:latin typeface="Aharoni" panose="02010803020104030203" pitchFamily="2" charset="-79"/>
                <a:cs typeface="Aharoni" panose="02010803020104030203" pitchFamily="2" charset="-79"/>
              </a:rPr>
              <a:t>Forbush</a:t>
            </a:r>
            <a:endParaRPr lang="es-ES_tradnl" b="1" i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4368A03-3E10-EA9F-3F19-54249C9FED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195"/>
          <a:stretch/>
        </p:blipFill>
        <p:spPr>
          <a:xfrm>
            <a:off x="2692358" y="3901135"/>
            <a:ext cx="9426757" cy="4079228"/>
          </a:xfrm>
          <a:prstGeom prst="rect">
            <a:avLst/>
          </a:prstGeom>
        </p:spPr>
      </p:pic>
      <p:pic>
        <p:nvPicPr>
          <p:cNvPr id="10" name="Image 7">
            <a:extLst>
              <a:ext uri="{FF2B5EF4-FFF2-40B4-BE49-F238E27FC236}">
                <a16:creationId xmlns:a16="http://schemas.microsoft.com/office/drawing/2014/main" id="{1CAD655A-DB6C-BE28-0A92-B6B256008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66" y="4506415"/>
            <a:ext cx="2088061" cy="2088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2" descr="Github Logo Png - Github Logo Text Png, Transparent Png - vhv">
            <a:extLst>
              <a:ext uri="{FF2B5EF4-FFF2-40B4-BE49-F238E27FC236}">
                <a16:creationId xmlns:a16="http://schemas.microsoft.com/office/drawing/2014/main" id="{1B090DB2-67C8-6B18-DA62-81E1A6452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4751" r="93112">
                        <a14:foregroundMark x1="13064" y1="24167" x2="13064" y2="24167"/>
                        <a14:foregroundMark x1="4751" y1="57500" x2="4751" y2="57500"/>
                        <a14:foregroundMark x1="8551" y1="85833" x2="8551" y2="85833"/>
                        <a14:foregroundMark x1="10689" y1="88333" x2="10689" y2="88333"/>
                        <a14:foregroundMark x1="33492" y1="67500" x2="33492" y2="67500"/>
                        <a14:foregroundMark x1="64133" y1="55000" x2="64133" y2="55000"/>
                        <a14:foregroundMark x1="64133" y1="55000" x2="64133" y2="55000"/>
                        <a14:foregroundMark x1="55582" y1="55833" x2="55582" y2="55833"/>
                        <a14:foregroundMark x1="46081" y1="57500" x2="46081" y2="57500"/>
                        <a14:foregroundMark x1="46318" y1="40000" x2="46318" y2="40000"/>
                        <a14:foregroundMark x1="75534" y1="70833" x2="75534" y2="70833"/>
                        <a14:foregroundMark x1="87411" y1="70000" x2="87411" y2="70000"/>
                        <a14:foregroundMark x1="93112" y1="60000" x2="93112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92" y="3863936"/>
            <a:ext cx="2350208" cy="669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380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7C9049-4834-6A15-E583-E03E26541F91}"/>
              </a:ext>
            </a:extLst>
          </p:cNvPr>
          <p:cNvSpPr txBox="1">
            <a:spLocks/>
          </p:cNvSpPr>
          <p:nvPr/>
        </p:nvSpPr>
        <p:spPr>
          <a:xfrm>
            <a:off x="3685321" y="1264000"/>
            <a:ext cx="4821358" cy="118528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8800" b="1" i="1" dirty="0">
                <a:latin typeface="Aharoni" panose="02010803020104030203" pitchFamily="2" charset="-79"/>
                <a:cs typeface="Aharoni" panose="02010803020104030203" pitchFamily="2" charset="-79"/>
              </a:rPr>
              <a:t>Gracias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62B01DB-B08C-A382-9014-DC39CC29B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359" y="2551608"/>
            <a:ext cx="3425281" cy="2786933"/>
          </a:xfrm>
          <a:prstGeom prst="rect">
            <a:avLst/>
          </a:prstGeom>
        </p:spPr>
      </p:pic>
      <p:pic>
        <p:nvPicPr>
          <p:cNvPr id="6" name="Image 7">
            <a:extLst>
              <a:ext uri="{FF2B5EF4-FFF2-40B4-BE49-F238E27FC236}">
                <a16:creationId xmlns:a16="http://schemas.microsoft.com/office/drawing/2014/main" id="{318952EA-39A0-9237-326E-74D336579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0626" y="4506415"/>
            <a:ext cx="2088061" cy="2088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2" descr="Github Logo Png - Github Logo Text Png, Transparent Png - vhv">
            <a:extLst>
              <a:ext uri="{FF2B5EF4-FFF2-40B4-BE49-F238E27FC236}">
                <a16:creationId xmlns:a16="http://schemas.microsoft.com/office/drawing/2014/main" id="{B5CA7A50-22C9-2FDE-9474-514B99B8F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751" r="93112">
                        <a14:foregroundMark x1="13064" y1="24167" x2="13064" y2="24167"/>
                        <a14:foregroundMark x1="4751" y1="57500" x2="4751" y2="57500"/>
                        <a14:foregroundMark x1="8551" y1="85833" x2="8551" y2="85833"/>
                        <a14:foregroundMark x1="10689" y1="88333" x2="10689" y2="88333"/>
                        <a14:foregroundMark x1="33492" y1="67500" x2="33492" y2="67500"/>
                        <a14:foregroundMark x1="64133" y1="55000" x2="64133" y2="55000"/>
                        <a14:foregroundMark x1="64133" y1="55000" x2="64133" y2="55000"/>
                        <a14:foregroundMark x1="55582" y1="55833" x2="55582" y2="55833"/>
                        <a14:foregroundMark x1="46081" y1="57500" x2="46081" y2="57500"/>
                        <a14:foregroundMark x1="46318" y1="40000" x2="46318" y2="40000"/>
                        <a14:foregroundMark x1="75534" y1="70833" x2="75534" y2="70833"/>
                        <a14:foregroundMark x1="87411" y1="70000" x2="87411" y2="70000"/>
                        <a14:foregroundMark x1="93112" y1="60000" x2="93112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9552" y="3863936"/>
            <a:ext cx="2350208" cy="669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919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201" y="1460449"/>
            <a:ext cx="5501998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 dirty="0">
                <a:latin typeface="Aharoni" panose="02010803020104030203" pitchFamily="2" charset="-79"/>
                <a:cs typeface="Aharoni" panose="02010803020104030203" pitchFamily="2" charset="-79"/>
              </a:rPr>
              <a:t>Observatorio Pierre </a:t>
            </a:r>
            <a:r>
              <a:rPr lang="es-ES_tradnl" sz="4800" b="1" i="1" dirty="0" err="1">
                <a:latin typeface="Aharoni" panose="02010803020104030203" pitchFamily="2" charset="-79"/>
                <a:cs typeface="Aharoni" panose="02010803020104030203" pitchFamily="2" charset="-79"/>
              </a:rPr>
              <a:t>Auger</a:t>
            </a:r>
            <a:endParaRPr lang="es-ES_tradnl" sz="4800" b="1" i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4187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Avances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Próximamente…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604024" y="2232200"/>
            <a:ext cx="459859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 dirty="0"/>
              <a:t>En el presente estudio se trabajará con un set de datos abiertos que consta de más de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-apple-system"/>
              </a:rPr>
              <a:t>10</a:t>
            </a:r>
            <a:r>
              <a:rPr lang="en-US" sz="2000" b="0" i="0" baseline="30000" dirty="0">
                <a:solidFill>
                  <a:srgbClr val="212529"/>
                </a:solidFill>
                <a:effectLst/>
                <a:latin typeface="-apple-system"/>
              </a:rPr>
              <a:t>15</a:t>
            </a:r>
            <a:r>
              <a:rPr lang="es-CO" sz="2000" dirty="0"/>
              <a:t> eventos detectados entre 2005 y 2020.</a:t>
            </a:r>
          </a:p>
          <a:p>
            <a:endParaRPr lang="es-CO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 dirty="0"/>
              <a:t>Dicho set de datos corresponde a un conteo de partículas que golpean algún detector Cherenkov de agua.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3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7F05AE4-B15A-A4BA-8E0B-E79A31CC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811" y="4843071"/>
            <a:ext cx="7367989" cy="1574247"/>
          </a:xfrm>
          <a:prstGeom prst="rect">
            <a:avLst/>
          </a:prstGeom>
        </p:spPr>
      </p:pic>
      <p:pic>
        <p:nvPicPr>
          <p:cNvPr id="3074" name="Picture 2" descr="Ubicación del Observatorio - Observatorio Pierre Auger">
            <a:extLst>
              <a:ext uri="{FF2B5EF4-FFF2-40B4-BE49-F238E27FC236}">
                <a16:creationId xmlns:a16="http://schemas.microsoft.com/office/drawing/2014/main" id="{F654E05B-B54D-9B14-CE97-47FD62099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858" y="1224256"/>
            <a:ext cx="5587788" cy="349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23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680" y="715743"/>
            <a:ext cx="5364639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Ciclo Solar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6689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864778" y="1481468"/>
            <a:ext cx="611904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CO" sz="20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/>
              <a:t>Tiene una duración de aprox. 11 años.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/>
              <a:t>Es el ciclo por el que pasa el campo magnético (se invierten los polos).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/>
              <a:t>Hay variaciones en la actividad solar en la superficie (medida en función del número de manchas solares).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CO" sz="2000"/>
              <a:t>Ciclo 25 [2020]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>
                <a:latin typeface="+mj-lt"/>
              </a:rPr>
              <a:t>1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Le soleil">
                <a:extLst>
                  <a:ext uri="{FF2B5EF4-FFF2-40B4-BE49-F238E27FC236}">
                    <a16:creationId xmlns:a16="http://schemas.microsoft.com/office/drawing/2014/main" id="{48A722FB-50FE-C4EE-8867-F66B62A19C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5127564"/>
                  </p:ext>
                </p:extLst>
              </p:nvPr>
            </p:nvGraphicFramePr>
            <p:xfrm>
              <a:off x="7278761" y="1929441"/>
              <a:ext cx="2999115" cy="299911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99115" cy="299911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222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Le soleil">
                <a:extLst>
                  <a:ext uri="{FF2B5EF4-FFF2-40B4-BE49-F238E27FC236}">
                    <a16:creationId xmlns:a16="http://schemas.microsoft.com/office/drawing/2014/main" id="{48A722FB-50FE-C4EE-8867-F66B62A19C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8761" y="1929441"/>
                <a:ext cx="2999115" cy="2999115"/>
              </a:xfrm>
              <a:prstGeom prst="rect">
                <a:avLst/>
              </a:prstGeom>
            </p:spPr>
          </p:pic>
        </mc:Fallback>
      </mc:AlternateContent>
      <p:pic>
        <p:nvPicPr>
          <p:cNvPr id="2052" name="Picture 4" descr="Phases of solar cycles 21 − 24 denoted by color. Monthly and 13-month... |  Download Scientific Diagram">
            <a:extLst>
              <a:ext uri="{FF2B5EF4-FFF2-40B4-BE49-F238E27FC236}">
                <a16:creationId xmlns:a16="http://schemas.microsoft.com/office/drawing/2014/main" id="{EFD7DEE7-4FDC-98DF-F4C1-E42093B91B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2" t="24135" r="5533" b="6126"/>
          <a:stretch/>
        </p:blipFill>
        <p:spPr bwMode="auto">
          <a:xfrm>
            <a:off x="1914123" y="3728237"/>
            <a:ext cx="4610331" cy="258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820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715743"/>
            <a:ext cx="6797119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Decrecimiento </a:t>
            </a:r>
            <a:r>
              <a:rPr lang="es-ES_tradnl" sz="4800" b="1" i="1" err="1">
                <a:latin typeface="Aharoni" panose="02010803020104030203" pitchFamily="2" charset="-79"/>
                <a:cs typeface="Aharoni" panose="02010803020104030203" pitchFamily="2" charset="-79"/>
              </a:rPr>
              <a:t>Forbush</a:t>
            </a:r>
            <a:endParaRPr lang="es-ES_tradnl" sz="4800" b="1" i="1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6316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604024" y="2232200"/>
            <a:ext cx="45985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Se refiere a una intensa caída en las cuentas de rayos cósmicos galácticos registrados por los observatorios en Tierra.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2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Le soleil">
                <a:extLst>
                  <a:ext uri="{FF2B5EF4-FFF2-40B4-BE49-F238E27FC236}">
                    <a16:creationId xmlns:a16="http://schemas.microsoft.com/office/drawing/2014/main" id="{48A722FB-50FE-C4EE-8867-F66B62A19C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8975655"/>
                  </p:ext>
                </p:extLst>
              </p:nvPr>
            </p:nvGraphicFramePr>
            <p:xfrm>
              <a:off x="7800392" y="1047063"/>
              <a:ext cx="3516289" cy="35162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16289" cy="351628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6464457" ay="3658970" az="-419429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2141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Le soleil">
                <a:extLst>
                  <a:ext uri="{FF2B5EF4-FFF2-40B4-BE49-F238E27FC236}">
                    <a16:creationId xmlns:a16="http://schemas.microsoft.com/office/drawing/2014/main" id="{48A722FB-50FE-C4EE-8867-F66B62A19C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00392" y="1047063"/>
                <a:ext cx="3516289" cy="351628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CuadroTexto 4">
            <a:extLst>
              <a:ext uri="{FF2B5EF4-FFF2-40B4-BE49-F238E27FC236}">
                <a16:creationId xmlns:a16="http://schemas.microsoft.com/office/drawing/2014/main" id="{246FC4E2-4018-7940-6426-F14C2EE38516}"/>
              </a:ext>
            </a:extLst>
          </p:cNvPr>
          <p:cNvSpPr txBox="1"/>
          <p:nvPr/>
        </p:nvSpPr>
        <p:spPr>
          <a:xfrm>
            <a:off x="5405049" y="4544970"/>
            <a:ext cx="560614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Este fenómeno se produce porque los rayos cósmicos son desviados por las líneas de campo magnético asociadas a la tormenta solar. </a:t>
            </a:r>
            <a:endParaRPr lang="es-CO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>
                <a:solidFill>
                  <a:srgbClr val="333333"/>
                </a:solidFill>
                <a:latin typeface="monre"/>
              </a:rPr>
              <a:t>Los rayos </a:t>
            </a:r>
            <a:r>
              <a:rPr lang="es-ES" sz="2000" b="0" i="0" dirty="0">
                <a:solidFill>
                  <a:srgbClr val="333333"/>
                </a:solidFill>
                <a:effectLst/>
                <a:latin typeface="monre"/>
              </a:rPr>
              <a:t>menos energéticos no llegan a la Tierra, provocando una rápida caída en el flujo detectado por los observatorios.</a:t>
            </a:r>
            <a:endParaRPr lang="es-CO" sz="20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77D1EE3-92DD-44E9-69EF-65EF9EEA6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05" y="3555639"/>
            <a:ext cx="4243308" cy="305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3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680" y="715743"/>
            <a:ext cx="5364639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Datos y Análisis 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780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 dirty="0">
                <a:solidFill>
                  <a:schemeClr val="accent6">
                    <a:lumMod val="50000"/>
                  </a:schemeClr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276478" y="1815151"/>
            <a:ext cx="299898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Datos totales del 2006 al 2020.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Comparación de los datos durante ciclos solares.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Datos por hora del día.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Relación datos por año.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Datos distinguidos por estaciones.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endParaRPr lang="es-ES" sz="20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3</a:t>
            </a:r>
          </a:p>
        </p:txBody>
      </p:sp>
      <p:pic>
        <p:nvPicPr>
          <p:cNvPr id="3" name="Imagen 2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5175AD7-AD6F-5256-9890-946CD9999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751" y="1872872"/>
            <a:ext cx="4146933" cy="383848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818496B-5704-3B05-EDC1-79FFEE807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780" y="1872872"/>
            <a:ext cx="4404742" cy="3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33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352" y="715743"/>
            <a:ext cx="8994710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Comparación de ciclos solares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780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276478" y="1815151"/>
            <a:ext cx="299898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Comparación de los datos durante ciclos solares.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Ciclo solar 24 y 25.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Comparación de evolución temporal (izq.) y comparación entre dos decaimientos </a:t>
            </a:r>
            <a:r>
              <a:rPr lang="es-ES" sz="2000" err="1"/>
              <a:t>Forbush</a:t>
            </a:r>
            <a:r>
              <a:rPr lang="es-ES" sz="2000"/>
              <a:t>).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4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D7FBE11-4BA7-9958-14C2-524AE9E4E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420" y="1985865"/>
            <a:ext cx="8715838" cy="3649001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E555917A-20AE-D22B-50CC-5F46789E4EF2}"/>
              </a:ext>
            </a:extLst>
          </p:cNvPr>
          <p:cNvSpPr/>
          <p:nvPr/>
        </p:nvSpPr>
        <p:spPr>
          <a:xfrm>
            <a:off x="5766707" y="2100943"/>
            <a:ext cx="609600" cy="1328057"/>
          </a:xfrm>
          <a:prstGeom prst="rect">
            <a:avLst/>
          </a:prstGeom>
          <a:noFill/>
          <a:ln w="571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A934698-2D60-93F0-C040-52511DA65ABD}"/>
              </a:ext>
            </a:extLst>
          </p:cNvPr>
          <p:cNvSpPr/>
          <p:nvPr/>
        </p:nvSpPr>
        <p:spPr>
          <a:xfrm>
            <a:off x="5461907" y="4230609"/>
            <a:ext cx="609600" cy="1328057"/>
          </a:xfrm>
          <a:prstGeom prst="rect">
            <a:avLst/>
          </a:prstGeom>
          <a:noFill/>
          <a:ln w="571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4A82E4A-66CE-283C-6967-99AD24499480}"/>
              </a:ext>
            </a:extLst>
          </p:cNvPr>
          <p:cNvSpPr/>
          <p:nvPr/>
        </p:nvSpPr>
        <p:spPr>
          <a:xfrm>
            <a:off x="9601200" y="2533808"/>
            <a:ext cx="881743" cy="3181192"/>
          </a:xfrm>
          <a:prstGeom prst="rect">
            <a:avLst/>
          </a:prstGeom>
          <a:noFill/>
          <a:ln w="571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91669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352" y="715743"/>
            <a:ext cx="8994710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 dirty="0">
                <a:latin typeface="Aharoni" panose="02010803020104030203" pitchFamily="2" charset="-79"/>
                <a:cs typeface="Aharoni" panose="02010803020104030203" pitchFamily="2" charset="-79"/>
              </a:rPr>
              <a:t>Las estaciones del año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780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 dirty="0">
                <a:solidFill>
                  <a:schemeClr val="accent6">
                    <a:lumMod val="50000"/>
                  </a:schemeClr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276478" y="2046623"/>
            <a:ext cx="299898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Comparación según las estaciones para dos ciclos solares diferentes.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/>
              <a:t>¿Por qué se ve que el conteo de partículas decae en invierno?</a:t>
            </a:r>
          </a:p>
          <a:p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  <a:p>
            <a:endParaRPr lang="es-ES" sz="20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5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B9F3EC-4459-8B63-776D-93028C89F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791" y="2187359"/>
            <a:ext cx="7773863" cy="319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37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352" y="715743"/>
            <a:ext cx="8994710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Actividad Solar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780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494149" y="1026367"/>
            <a:ext cx="68603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Relación entre actividad solar y número de partículas.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>
                <a:latin typeface="+mj-lt"/>
              </a:rPr>
              <a:t>6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90ED69-462D-C314-CCF9-679086AB1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084" y="1719723"/>
            <a:ext cx="5022515" cy="341855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48F459A-1194-C221-F4F7-5CA0A4BA6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49" y="1944263"/>
            <a:ext cx="5022515" cy="296947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26F6A05-7E1D-EF86-2DCC-E8B43F9E48CC}"/>
              </a:ext>
            </a:extLst>
          </p:cNvPr>
          <p:cNvSpPr txBox="1"/>
          <p:nvPr/>
        </p:nvSpPr>
        <p:spPr>
          <a:xfrm>
            <a:off x="996287" y="4913736"/>
            <a:ext cx="760238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r>
              <a:rPr lang="es-ES" sz="2000"/>
              <a:t>Se aprecia una clara disminución en el conteo de partículas para el día 15 de Junio/2015, coincidiendo en fecha con un máximo solar registrado.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</p:txBody>
      </p:sp>
    </p:spTree>
    <p:extLst>
      <p:ext uri="{BB962C8B-B14F-4D97-AF65-F5344CB8AC3E}">
        <p14:creationId xmlns:p14="http://schemas.microsoft.com/office/powerpoint/2010/main" val="2073213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610788A0-BF86-F52F-F412-7E33DC5D472B}"/>
              </a:ext>
            </a:extLst>
          </p:cNvPr>
          <p:cNvSpPr/>
          <p:nvPr/>
        </p:nvSpPr>
        <p:spPr>
          <a:xfrm>
            <a:off x="5844044" y="2538484"/>
            <a:ext cx="5659376" cy="66874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352" y="715743"/>
            <a:ext cx="8994710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>
                <a:latin typeface="Aharoni" panose="02010803020104030203" pitchFamily="2" charset="-79"/>
                <a:cs typeface="Aharoni" panose="02010803020104030203" pitchFamily="2" charset="-79"/>
              </a:rPr>
              <a:t>Actividad Solar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780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>
                <a:solidFill>
                  <a:schemeClr val="accent6">
                    <a:lumMod val="50000"/>
                  </a:schemeClr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>
                <a:solidFill>
                  <a:schemeClr val="bg2"/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550434" y="1290481"/>
            <a:ext cx="720149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Relación entre actividad solar y número de partículas.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7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153764DE-1588-7DE3-58A7-E2442B264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83" y="2040683"/>
            <a:ext cx="5606555" cy="381650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D3E8050-340C-1C26-7C34-182736C0C405}"/>
              </a:ext>
            </a:extLst>
          </p:cNvPr>
          <p:cNvSpPr txBox="1"/>
          <p:nvPr/>
        </p:nvSpPr>
        <p:spPr>
          <a:xfrm>
            <a:off x="6096000" y="2195539"/>
            <a:ext cx="560655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r>
              <a:rPr lang="es-ES" sz="2000" b="1"/>
              <a:t>Coeficiente de correlación de Pearson = - 0.3965</a:t>
            </a:r>
          </a:p>
          <a:p>
            <a:r>
              <a:rPr lang="es-ES" sz="2000" b="1"/>
              <a:t>Valor p = 2.519e-08</a:t>
            </a:r>
          </a:p>
          <a:p>
            <a:endParaRPr lang="es-ES" sz="2000"/>
          </a:p>
          <a:p>
            <a:r>
              <a:rPr lang="es-ES" sz="2000"/>
              <a:t>Esto significa que a medida que el número de manchas solares aumenta, el conteo de </a:t>
            </a:r>
            <a:r>
              <a:rPr lang="es-ES" sz="2000" err="1"/>
              <a:t>astropartículas</a:t>
            </a:r>
            <a:r>
              <a:rPr lang="es-ES" sz="2000"/>
              <a:t> disminuye, y viceversa. Además, se obtuvo un valor p muy pequeño, lo que implica que la correlación es estadísticamente significativa y no se debe al azar.</a:t>
            </a:r>
          </a:p>
          <a:p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/>
          </a:p>
          <a:p>
            <a:endParaRPr lang="es-ES" sz="2000"/>
          </a:p>
        </p:txBody>
      </p:sp>
    </p:spTree>
    <p:extLst>
      <p:ext uri="{BB962C8B-B14F-4D97-AF65-F5344CB8AC3E}">
        <p14:creationId xmlns:p14="http://schemas.microsoft.com/office/powerpoint/2010/main" val="1110744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9079D1-7363-51DD-B6AB-910047A94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680" y="715743"/>
            <a:ext cx="5364639" cy="771751"/>
          </a:xfrm>
        </p:spPr>
        <p:txBody>
          <a:bodyPr>
            <a:noAutofit/>
          </a:bodyPr>
          <a:lstStyle/>
          <a:p>
            <a:pPr algn="l"/>
            <a:r>
              <a:rPr lang="es-ES_tradnl" sz="4800" b="1" i="1" dirty="0">
                <a:latin typeface="Aharoni" panose="02010803020104030203" pitchFamily="2" charset="-79"/>
                <a:cs typeface="Aharoni" panose="02010803020104030203" pitchFamily="2" charset="-79"/>
              </a:rPr>
              <a:t>Conclusiones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DB972788-726E-6FA6-CFCC-154B8486B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340" y="99794"/>
            <a:ext cx="2328959" cy="3593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Fenómeno Físico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CBBA375-C375-AD47-FB48-B86EBDC58CF5}"/>
              </a:ext>
            </a:extLst>
          </p:cNvPr>
          <p:cNvSpPr txBox="1"/>
          <p:nvPr/>
        </p:nvSpPr>
        <p:spPr>
          <a:xfrm>
            <a:off x="4731830" y="99794"/>
            <a:ext cx="16129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i="1" dirty="0">
                <a:solidFill>
                  <a:schemeClr val="bg2"/>
                </a:solidFill>
              </a:rPr>
              <a:t>Desarrollo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368C2F-2821-417F-8914-C58915069075}"/>
              </a:ext>
            </a:extLst>
          </p:cNvPr>
          <p:cNvSpPr txBox="1"/>
          <p:nvPr/>
        </p:nvSpPr>
        <p:spPr>
          <a:xfrm>
            <a:off x="7072215" y="61201"/>
            <a:ext cx="22718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_tradnl" sz="2000" b="1" i="1" dirty="0">
                <a:solidFill>
                  <a:schemeClr val="accent6">
                    <a:lumMod val="50000"/>
                  </a:schemeClr>
                </a:solidFill>
              </a:rPr>
              <a:t>Conclusiones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145938-B130-CA94-ED6F-AA81C06726C0}"/>
              </a:ext>
            </a:extLst>
          </p:cNvPr>
          <p:cNvSpPr txBox="1"/>
          <p:nvPr/>
        </p:nvSpPr>
        <p:spPr>
          <a:xfrm>
            <a:off x="1095342" y="1741926"/>
            <a:ext cx="798041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Es posible reproducir las variaciones asociadas al ciclo solar, al mismo tiempo en el que se aprecia el decaimiento </a:t>
            </a:r>
            <a:r>
              <a:rPr lang="es-ES" sz="2000" err="1"/>
              <a:t>Forbush</a:t>
            </a:r>
            <a:r>
              <a:rPr lang="es-ES" sz="200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Se verifica la relación entre el ciclo solar y el decaimiento </a:t>
            </a:r>
            <a:r>
              <a:rPr lang="es-ES" sz="2000" err="1"/>
              <a:t>Forbush</a:t>
            </a:r>
            <a:r>
              <a:rPr lang="es-ES" sz="2000"/>
              <a:t>. El decrecimiento del conteo de partículas ocurre en máximos solares.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 A manera general, un mayor registro de número de manchas solares se relaciona con un menor registro de partículas detectadas desde la Tierra y viceversa.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/>
              <a:t>Finalmente, no se puede asociar el fenómeno estudiado con variaciones relacionados con los cambios estacionales que experimenta la superficie terrestre  </a:t>
            </a:r>
            <a:r>
              <a:rPr lang="es-ES" sz="2000" b="0" i="0">
                <a:solidFill>
                  <a:srgbClr val="D1D5DB"/>
                </a:solidFill>
                <a:effectLst/>
                <a:latin typeface="Söhne"/>
              </a:rPr>
              <a:t>pero no están directamente relacionados con los cambios estacionales que experimentamos en la superficie terrestre,</a:t>
            </a:r>
            <a:endParaRPr lang="es-ES" sz="20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826208-A995-916F-3DC7-C820DAEA6DE7}"/>
              </a:ext>
            </a:extLst>
          </p:cNvPr>
          <p:cNvSpPr/>
          <p:nvPr/>
        </p:nvSpPr>
        <p:spPr>
          <a:xfrm>
            <a:off x="10374085" y="261256"/>
            <a:ext cx="755780" cy="76511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2400" b="1" i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170528-9805-052E-406E-887C65262C52}"/>
              </a:ext>
            </a:extLst>
          </p:cNvPr>
          <p:cNvSpPr txBox="1"/>
          <p:nvPr/>
        </p:nvSpPr>
        <p:spPr>
          <a:xfrm>
            <a:off x="10594131" y="459145"/>
            <a:ext cx="52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latin typeface="+mj-lt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6065761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7F28AEEA41A844ADF1FE9C54F3FC45" ma:contentTypeVersion="12" ma:contentTypeDescription="Create a new document." ma:contentTypeScope="" ma:versionID="1604a89dddd13660c7ed1e5039616345">
  <xsd:schema xmlns:xsd="http://www.w3.org/2001/XMLSchema" xmlns:xs="http://www.w3.org/2001/XMLSchema" xmlns:p="http://schemas.microsoft.com/office/2006/metadata/properties" xmlns:ns3="68cecb98-df3c-412e-a4f8-33a98231bcb9" xmlns:ns4="59affb26-0026-41f7-a325-d6ae51833564" targetNamespace="http://schemas.microsoft.com/office/2006/metadata/properties" ma:root="true" ma:fieldsID="c9075cf937636bfc68c23b652c5c8fe3" ns3:_="" ns4:_="">
    <xsd:import namespace="68cecb98-df3c-412e-a4f8-33a98231bcb9"/>
    <xsd:import namespace="59affb26-0026-41f7-a325-d6ae5183356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ecb98-df3c-412e-a4f8-33a98231bcb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affb26-0026-41f7-a325-d6ae518335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9affb26-0026-41f7-a325-d6ae51833564" xsi:nil="true"/>
  </documentManagement>
</p:properties>
</file>

<file path=customXml/itemProps1.xml><?xml version="1.0" encoding="utf-8"?>
<ds:datastoreItem xmlns:ds="http://schemas.openxmlformats.org/officeDocument/2006/customXml" ds:itemID="{311CBF9A-0095-497F-9A6A-BC141B1FD415}">
  <ds:schemaRefs>
    <ds:schemaRef ds:uri="59affb26-0026-41f7-a325-d6ae51833564"/>
    <ds:schemaRef ds:uri="68cecb98-df3c-412e-a4f8-33a98231bcb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FE7EAE4-EA0C-47DC-91E1-672DC3C0F5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C962C8-D8B3-4A3A-8273-2CC89401490B}">
  <ds:schemaRefs>
    <ds:schemaRef ds:uri="59affb26-0026-41f7-a325-d6ae51833564"/>
    <ds:schemaRef ds:uri="68cecb98-df3c-412e-a4f8-33a98231bcb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2648</TotalTime>
  <Words>542</Words>
  <Application>Microsoft Office PowerPoint</Application>
  <PresentationFormat>Panorámica</PresentationFormat>
  <Paragraphs>105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Aharoni</vt:lpstr>
      <vt:lpstr>-apple-system</vt:lpstr>
      <vt:lpstr>Arial</vt:lpstr>
      <vt:lpstr>Calibri</vt:lpstr>
      <vt:lpstr>Calibri Light</vt:lpstr>
      <vt:lpstr>monre</vt:lpstr>
      <vt:lpstr>Söhne</vt:lpstr>
      <vt:lpstr>Wingdings</vt:lpstr>
      <vt:lpstr>Tema de Office</vt:lpstr>
      <vt:lpstr>Presentación de PowerPoint</vt:lpstr>
      <vt:lpstr>Ciclo Solar</vt:lpstr>
      <vt:lpstr>Decrecimiento Forbush</vt:lpstr>
      <vt:lpstr>Datos y Análisis </vt:lpstr>
      <vt:lpstr>Comparación de ciclos solares</vt:lpstr>
      <vt:lpstr>Las estaciones del año</vt:lpstr>
      <vt:lpstr>Actividad Solar</vt:lpstr>
      <vt:lpstr>Actividad Solar</vt:lpstr>
      <vt:lpstr>Conclusiones</vt:lpstr>
      <vt:lpstr>Presentación de PowerPoint</vt:lpstr>
      <vt:lpstr>Observatorio Pierre Auger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BRAYAN AMOROCHO</cp:lastModifiedBy>
  <cp:revision>23</cp:revision>
  <dcterms:created xsi:type="dcterms:W3CDTF">2019-03-06T15:22:16Z</dcterms:created>
  <dcterms:modified xsi:type="dcterms:W3CDTF">2023-07-18T14:59:07Z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0x0101005D7F28AEEA41A844ADF1FE9C54F3FC45</vt:lpwstr>
  </property>
</Properties>
</file>

<file path=docProps/thumbnail.jpeg>
</file>